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7556500" cy="10693400"/>
  <p:notesSz cx="7556500" cy="10693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392" y="3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3/8/2021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3/8/2021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Century Gothic"/>
                <a:cs typeface="Century Gothic"/>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3/8/2021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Century Gothic"/>
                <a:cs typeface="Century Gothic"/>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3/8/2021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3/8/2021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2"/>
            <a:ext cx="5052060" cy="1602105"/>
          </a:xfrm>
          <a:custGeom>
            <a:avLst/>
            <a:gdLst/>
            <a:ahLst/>
            <a:cxnLst/>
            <a:rect l="l" t="t" r="r" b="b"/>
            <a:pathLst>
              <a:path w="5052060" h="1602105">
                <a:moveTo>
                  <a:pt x="0" y="1601990"/>
                </a:moveTo>
                <a:lnTo>
                  <a:pt x="5052009" y="1601990"/>
                </a:lnTo>
                <a:lnTo>
                  <a:pt x="5052009" y="0"/>
                </a:lnTo>
                <a:lnTo>
                  <a:pt x="0" y="0"/>
                </a:lnTo>
                <a:lnTo>
                  <a:pt x="0" y="1601990"/>
                </a:lnTo>
                <a:close/>
              </a:path>
            </a:pathLst>
          </a:custGeom>
          <a:solidFill>
            <a:srgbClr val="1B1464"/>
          </a:solidFill>
        </p:spPr>
        <p:txBody>
          <a:bodyPr wrap="square" lIns="0" tIns="0" rIns="0" bIns="0" rtlCol="0"/>
          <a:lstStyle/>
          <a:p>
            <a:endParaRPr/>
          </a:p>
        </p:txBody>
      </p:sp>
      <p:sp>
        <p:nvSpPr>
          <p:cNvPr id="2" name="Holder 2"/>
          <p:cNvSpPr>
            <a:spLocks noGrp="1"/>
          </p:cNvSpPr>
          <p:nvPr>
            <p:ph type="title"/>
          </p:nvPr>
        </p:nvSpPr>
        <p:spPr>
          <a:xfrm>
            <a:off x="440899" y="462620"/>
            <a:ext cx="6681050" cy="955675"/>
          </a:xfrm>
          <a:prstGeom prst="rect">
            <a:avLst/>
          </a:prstGeom>
        </p:spPr>
        <p:txBody>
          <a:bodyPr wrap="square" lIns="0" tIns="0" rIns="0" bIns="0">
            <a:spAutoFit/>
          </a:bodyPr>
          <a:lstStyle>
            <a:lvl1pPr>
              <a:defRPr sz="3000" b="1" i="0">
                <a:solidFill>
                  <a:schemeClr val="bg1"/>
                </a:solidFill>
                <a:latin typeface="Century Gothic"/>
                <a:cs typeface="Century Gothic"/>
              </a:defRPr>
            </a:lvl1pPr>
          </a:lstStyle>
          <a:p>
            <a:endParaRPr/>
          </a:p>
        </p:txBody>
      </p:sp>
      <p:sp>
        <p:nvSpPr>
          <p:cNvPr id="3" name="Holder 3"/>
          <p:cNvSpPr>
            <a:spLocks noGrp="1"/>
          </p:cNvSpPr>
          <p:nvPr>
            <p:ph type="body" idx="1"/>
          </p:nvPr>
        </p:nvSpPr>
        <p:spPr>
          <a:xfrm>
            <a:off x="453599" y="5271529"/>
            <a:ext cx="6655650" cy="245364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3/8/2021</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20651" y="3717516"/>
            <a:ext cx="4190999" cy="5724644"/>
          </a:xfrm>
          <a:prstGeom prst="rect">
            <a:avLst/>
          </a:prstGeom>
        </p:spPr>
        <p:txBody>
          <a:bodyPr vert="horz" wrap="square" lIns="0" tIns="0" rIns="0" bIns="0" rtlCol="0">
            <a:spAutoFit/>
          </a:bodyPr>
          <a:lstStyle/>
          <a:p>
            <a:pPr algn="l"/>
            <a:r>
              <a:rPr lang="en-US" sz="1200" b="0" i="0" dirty="0" err="1">
                <a:solidFill>
                  <a:srgbClr val="494949"/>
                </a:solidFill>
                <a:effectLst/>
                <a:latin typeface="Poppins"/>
              </a:rPr>
              <a:t>Murban</a:t>
            </a:r>
            <a:r>
              <a:rPr lang="en-US" sz="1200" b="0" i="0" dirty="0">
                <a:solidFill>
                  <a:srgbClr val="494949"/>
                </a:solidFill>
                <a:effectLst/>
                <a:latin typeface="Poppins"/>
              </a:rPr>
              <a:t>  provides tank bottom floor and annular plate inspection by advanced NDT methods </a:t>
            </a:r>
            <a:r>
              <a:rPr lang="en-US" sz="1200" b="0" i="0" dirty="0" err="1">
                <a:solidFill>
                  <a:srgbClr val="494949"/>
                </a:solidFill>
                <a:effectLst/>
                <a:latin typeface="Poppins"/>
              </a:rPr>
              <a:t>Floormap</a:t>
            </a:r>
            <a:r>
              <a:rPr lang="en-US" sz="1200" b="0" i="0" dirty="0">
                <a:solidFill>
                  <a:srgbClr val="494949"/>
                </a:solidFill>
                <a:effectLst/>
                <a:latin typeface="Poppins"/>
              </a:rPr>
              <a:t> 3DiM with Magnetic Flux Leakage Technology where magnetic field passes between poles through the bottom plate and detects the flux leakage from the defect.</a:t>
            </a:r>
          </a:p>
          <a:p>
            <a:pPr algn="l"/>
            <a:endParaRPr lang="en-US" sz="1200" b="0" i="0" dirty="0">
              <a:solidFill>
                <a:srgbClr val="494949"/>
              </a:solidFill>
              <a:effectLst/>
              <a:latin typeface="Poppins"/>
            </a:endParaRPr>
          </a:p>
          <a:p>
            <a:pPr algn="l"/>
            <a:r>
              <a:rPr lang="en-US" sz="1200" b="0" i="0" dirty="0">
                <a:solidFill>
                  <a:srgbClr val="494949"/>
                </a:solidFill>
                <a:effectLst/>
                <a:latin typeface="Poppins"/>
              </a:rPr>
              <a:t>The Floormap3Di-R is fastest tank bottom inspection system with scanning speeds variable up to 1 m/s. The </a:t>
            </a:r>
            <a:r>
              <a:rPr lang="en-US" sz="1200" b="0" i="0" dirty="0" err="1">
                <a:solidFill>
                  <a:srgbClr val="494949"/>
                </a:solidFill>
                <a:effectLst/>
                <a:latin typeface="Poppins"/>
              </a:rPr>
              <a:t>Floormap</a:t>
            </a:r>
            <a:r>
              <a:rPr lang="en-US" sz="1200" b="0" i="0" dirty="0">
                <a:solidFill>
                  <a:srgbClr val="494949"/>
                </a:solidFill>
                <a:effectLst/>
                <a:latin typeface="Poppins"/>
              </a:rPr>
              <a:t> will improve your inspection efficiency whilst improving accuracy and data quality.</a:t>
            </a:r>
          </a:p>
          <a:p>
            <a:pPr algn="l"/>
            <a:endParaRPr lang="en-US" sz="1200" b="0" i="0" dirty="0">
              <a:solidFill>
                <a:srgbClr val="494949"/>
              </a:solidFill>
              <a:effectLst/>
              <a:latin typeface="Poppins"/>
            </a:endParaRPr>
          </a:p>
          <a:p>
            <a:pPr algn="l"/>
            <a:r>
              <a:rPr lang="en-US" sz="1200" b="0" i="0" dirty="0">
                <a:solidFill>
                  <a:srgbClr val="494949"/>
                </a:solidFill>
                <a:effectLst/>
                <a:latin typeface="Poppins"/>
              </a:rPr>
              <a:t>High resolution sensor provides excellent probability of detection down to indications that measure 2mm in diameter. This coupled with advanced signal processing and defect classification tools significantly improves the corrosion detection and sizing capability.</a:t>
            </a:r>
          </a:p>
          <a:p>
            <a:pPr algn="l"/>
            <a:endParaRPr lang="en-US" sz="1200" b="0" i="0" dirty="0">
              <a:solidFill>
                <a:srgbClr val="494949"/>
              </a:solidFill>
              <a:effectLst/>
              <a:latin typeface="Poppins"/>
            </a:endParaRPr>
          </a:p>
          <a:p>
            <a:pPr algn="l"/>
            <a:r>
              <a:rPr lang="en-US" sz="1200" b="0" i="0" dirty="0" err="1">
                <a:solidFill>
                  <a:srgbClr val="494949"/>
                </a:solidFill>
                <a:effectLst/>
                <a:latin typeface="Poppins"/>
              </a:rPr>
              <a:t>Murban</a:t>
            </a:r>
            <a:r>
              <a:rPr lang="en-US" sz="1200" b="0" i="0" dirty="0">
                <a:solidFill>
                  <a:srgbClr val="494949"/>
                </a:solidFill>
                <a:effectLst/>
                <a:latin typeface="Poppins"/>
              </a:rPr>
              <a:t>  uses powerful and efficient reporting software SIMS to create high quality reports on tank condition and archiving of inspection results for traceability. SIMS imports data form Floormap3Di and automatically positions each of the separate plate files together to produce a CAD Drawing of the entire tank floor showing the location and severity of all corrosion over specific </a:t>
            </a:r>
          </a:p>
          <a:p>
            <a:pPr algn="l"/>
            <a:endParaRPr lang="en-US" sz="1200" dirty="0">
              <a:solidFill>
                <a:srgbClr val="494949"/>
              </a:solidFill>
              <a:latin typeface="Poppins"/>
            </a:endParaRPr>
          </a:p>
          <a:p>
            <a:pPr algn="l"/>
            <a:r>
              <a:rPr lang="en-US" sz="1200" b="0" i="0" dirty="0">
                <a:solidFill>
                  <a:srgbClr val="494949"/>
                </a:solidFill>
                <a:effectLst/>
                <a:latin typeface="Poppins"/>
              </a:rPr>
              <a:t>Benefits of </a:t>
            </a:r>
            <a:r>
              <a:rPr lang="en-US" sz="1200" b="0" i="0" dirty="0" err="1">
                <a:solidFill>
                  <a:srgbClr val="494949"/>
                </a:solidFill>
                <a:effectLst/>
                <a:latin typeface="Poppins"/>
              </a:rPr>
              <a:t>Floormap</a:t>
            </a:r>
            <a:r>
              <a:rPr lang="en-US" sz="1200" b="0" i="0" dirty="0">
                <a:solidFill>
                  <a:srgbClr val="494949"/>
                </a:solidFill>
                <a:effectLst/>
                <a:latin typeface="Poppins"/>
              </a:rPr>
              <a:t> MFL:</a:t>
            </a:r>
          </a:p>
          <a:p>
            <a:pPr algn="l"/>
            <a:endParaRPr lang="en-US" sz="1200" b="0" i="0" dirty="0">
              <a:solidFill>
                <a:srgbClr val="494949"/>
              </a:solidFill>
              <a:effectLst/>
              <a:latin typeface="Poppins"/>
            </a:endParaRPr>
          </a:p>
          <a:p>
            <a:pPr algn="just">
              <a:buFont typeface="Arial" panose="020B0604020202020204" pitchFamily="34" charset="0"/>
              <a:buChar char="•"/>
            </a:pPr>
            <a:r>
              <a:rPr lang="en-US" sz="1200" b="0" i="0" dirty="0">
                <a:solidFill>
                  <a:srgbClr val="333333"/>
                </a:solidFill>
                <a:effectLst/>
                <a:latin typeface="Poppins"/>
              </a:rPr>
              <a:t>Advanced defect sizing and classification tools</a:t>
            </a:r>
          </a:p>
          <a:p>
            <a:pPr algn="just">
              <a:buFont typeface="Arial" panose="020B0604020202020204" pitchFamily="34" charset="0"/>
              <a:buChar char="•"/>
            </a:pPr>
            <a:r>
              <a:rPr lang="en-US" sz="1200" b="0" i="0" dirty="0">
                <a:solidFill>
                  <a:srgbClr val="333333"/>
                </a:solidFill>
                <a:effectLst/>
                <a:latin typeface="Poppins"/>
              </a:rPr>
              <a:t>Auditable inspection data</a:t>
            </a:r>
          </a:p>
          <a:p>
            <a:pPr algn="just">
              <a:buFont typeface="Arial" panose="020B0604020202020204" pitchFamily="34" charset="0"/>
              <a:buChar char="•"/>
            </a:pPr>
            <a:r>
              <a:rPr lang="en-US" sz="1200" b="0" i="0" dirty="0">
                <a:solidFill>
                  <a:srgbClr val="333333"/>
                </a:solidFill>
                <a:effectLst/>
                <a:latin typeface="Poppins"/>
              </a:rPr>
              <a:t>Full tank floor mapping</a:t>
            </a:r>
          </a:p>
          <a:p>
            <a:pPr algn="just">
              <a:buFont typeface="Arial" panose="020B0604020202020204" pitchFamily="34" charset="0"/>
              <a:buChar char="•"/>
            </a:pPr>
            <a:r>
              <a:rPr lang="en-US" sz="1200" b="0" i="0" dirty="0">
                <a:solidFill>
                  <a:srgbClr val="333333"/>
                </a:solidFill>
                <a:effectLst/>
                <a:latin typeface="Poppins"/>
              </a:rPr>
              <a:t>Full data recording</a:t>
            </a:r>
          </a:p>
          <a:p>
            <a:pPr algn="just">
              <a:buFont typeface="Arial" panose="020B0604020202020204" pitchFamily="34" charset="0"/>
              <a:buChar char="•"/>
            </a:pPr>
            <a:r>
              <a:rPr lang="en-US" sz="1200" b="0" i="0" dirty="0">
                <a:solidFill>
                  <a:srgbClr val="333333"/>
                </a:solidFill>
                <a:effectLst/>
                <a:latin typeface="Poppins"/>
              </a:rPr>
              <a:t>High probability of detection</a:t>
            </a:r>
          </a:p>
          <a:p>
            <a:pPr algn="just">
              <a:buFont typeface="Arial" panose="020B0604020202020204" pitchFamily="34" charset="0"/>
              <a:buChar char="•"/>
            </a:pPr>
            <a:r>
              <a:rPr lang="en-US" sz="1200" b="0" i="0" dirty="0">
                <a:solidFill>
                  <a:srgbClr val="333333"/>
                </a:solidFill>
                <a:effectLst/>
                <a:latin typeface="Poppins"/>
              </a:rPr>
              <a:t>Field proven durability &amp; reliability</a:t>
            </a:r>
          </a:p>
        </p:txBody>
      </p:sp>
      <p:sp>
        <p:nvSpPr>
          <p:cNvPr id="4" name="object 4"/>
          <p:cNvSpPr/>
          <p:nvPr/>
        </p:nvSpPr>
        <p:spPr>
          <a:xfrm>
            <a:off x="0" y="1601991"/>
            <a:ext cx="7562850" cy="2068310"/>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367457" y="464867"/>
            <a:ext cx="4785151" cy="948978"/>
          </a:xfrm>
          <a:prstGeom prst="rect">
            <a:avLst/>
          </a:prstGeom>
        </p:spPr>
        <p:txBody>
          <a:bodyPr vert="horz" wrap="square" lIns="0" tIns="0" rIns="0" bIns="0" rtlCol="0">
            <a:spAutoFit/>
          </a:bodyPr>
          <a:lstStyle/>
          <a:p>
            <a:pPr marL="12700">
              <a:lnSpc>
                <a:spcPts val="3400"/>
              </a:lnSpc>
            </a:pPr>
            <a:r>
              <a:rPr lang="en-US" spc="5" dirty="0"/>
              <a:t>MFL  </a:t>
            </a:r>
            <a:r>
              <a:rPr lang="en-US" sz="2400" b="0" spc="5" dirty="0"/>
              <a:t>(Magnetic Flux Leakage)</a:t>
            </a:r>
            <a:endParaRPr b="0" spc="155" dirty="0"/>
          </a:p>
          <a:p>
            <a:pPr marL="12700" marR="5080">
              <a:lnSpc>
                <a:spcPts val="2000"/>
              </a:lnSpc>
            </a:pPr>
            <a:br>
              <a:rPr lang="en-US" sz="2000" spc="65" dirty="0"/>
            </a:br>
            <a:r>
              <a:rPr lang="en-US" sz="2000" spc="65" dirty="0"/>
              <a:t>Advanced tank floor inspection</a:t>
            </a:r>
            <a:endParaRPr sz="2000" dirty="0"/>
          </a:p>
        </p:txBody>
      </p:sp>
      <p:sp>
        <p:nvSpPr>
          <p:cNvPr id="9" name="object 9"/>
          <p:cNvSpPr/>
          <p:nvPr/>
        </p:nvSpPr>
        <p:spPr>
          <a:xfrm>
            <a:off x="251998" y="1540802"/>
            <a:ext cx="432434" cy="162560"/>
          </a:xfrm>
          <a:custGeom>
            <a:avLst/>
            <a:gdLst/>
            <a:ahLst/>
            <a:cxnLst/>
            <a:rect l="l" t="t" r="r" b="b"/>
            <a:pathLst>
              <a:path w="432434" h="162560">
                <a:moveTo>
                  <a:pt x="432003" y="0"/>
                </a:moveTo>
                <a:lnTo>
                  <a:pt x="0" y="0"/>
                </a:lnTo>
                <a:lnTo>
                  <a:pt x="216001" y="162001"/>
                </a:lnTo>
                <a:lnTo>
                  <a:pt x="432003" y="0"/>
                </a:lnTo>
                <a:close/>
              </a:path>
            </a:pathLst>
          </a:custGeom>
          <a:solidFill>
            <a:srgbClr val="1B1464"/>
          </a:solidFill>
        </p:spPr>
        <p:txBody>
          <a:bodyPr wrap="square" lIns="0" tIns="0" rIns="0" bIns="0" rtlCol="0"/>
          <a:lstStyle/>
          <a:p>
            <a:endParaRPr/>
          </a:p>
        </p:txBody>
      </p:sp>
      <p:sp>
        <p:nvSpPr>
          <p:cNvPr id="10" name="object 10"/>
          <p:cNvSpPr/>
          <p:nvPr/>
        </p:nvSpPr>
        <p:spPr>
          <a:xfrm>
            <a:off x="468001" y="3"/>
            <a:ext cx="4584065" cy="324485"/>
          </a:xfrm>
          <a:custGeom>
            <a:avLst/>
            <a:gdLst/>
            <a:ahLst/>
            <a:cxnLst/>
            <a:rect l="l" t="t" r="r" b="b"/>
            <a:pathLst>
              <a:path w="4584065" h="324485">
                <a:moveTo>
                  <a:pt x="0" y="0"/>
                </a:moveTo>
                <a:lnTo>
                  <a:pt x="0" y="323989"/>
                </a:lnTo>
                <a:lnTo>
                  <a:pt x="4584001" y="323989"/>
                </a:lnTo>
                <a:lnTo>
                  <a:pt x="4584001" y="0"/>
                </a:lnTo>
                <a:lnTo>
                  <a:pt x="0" y="0"/>
                </a:lnTo>
                <a:close/>
              </a:path>
            </a:pathLst>
          </a:custGeom>
          <a:solidFill>
            <a:srgbClr val="D71920"/>
          </a:solidFill>
        </p:spPr>
        <p:txBody>
          <a:bodyPr wrap="square" lIns="0" tIns="0" rIns="0" bIns="0" rtlCol="0"/>
          <a:lstStyle/>
          <a:p>
            <a:endParaRPr/>
          </a:p>
        </p:txBody>
      </p:sp>
      <p:sp>
        <p:nvSpPr>
          <p:cNvPr id="11" name="object 11"/>
          <p:cNvSpPr txBox="1"/>
          <p:nvPr/>
        </p:nvSpPr>
        <p:spPr>
          <a:xfrm>
            <a:off x="5322500" y="1003300"/>
            <a:ext cx="1800225" cy="523220"/>
          </a:xfrm>
          <a:prstGeom prst="rect">
            <a:avLst/>
          </a:prstGeom>
        </p:spPr>
        <p:txBody>
          <a:bodyPr vert="horz" wrap="square" lIns="0" tIns="0" rIns="0" bIns="0" rtlCol="0">
            <a:spAutoFit/>
          </a:bodyPr>
          <a:lstStyle/>
          <a:p>
            <a:pPr marL="12700" algn="ctr">
              <a:lnSpc>
                <a:spcPct val="100000"/>
              </a:lnSpc>
            </a:pPr>
            <a:r>
              <a:rPr lang="en-GB" sz="2000" b="1" spc="5" dirty="0">
                <a:solidFill>
                  <a:schemeClr val="tx2"/>
                </a:solidFill>
                <a:latin typeface="Century Gothic"/>
                <a:cs typeface="Century Gothic"/>
              </a:rPr>
              <a:t>murban</a:t>
            </a:r>
          </a:p>
          <a:p>
            <a:pPr marL="12700" algn="ctr">
              <a:lnSpc>
                <a:spcPct val="100000"/>
              </a:lnSpc>
            </a:pPr>
            <a:r>
              <a:rPr lang="en-GB" sz="1400" b="1" spc="5" dirty="0">
                <a:solidFill>
                  <a:srgbClr val="C00000"/>
                </a:solidFill>
                <a:latin typeface="Century Gothic"/>
                <a:cs typeface="Century Gothic"/>
              </a:rPr>
              <a:t>INSPECTION</a:t>
            </a:r>
            <a:endParaRPr sz="1400" dirty="0">
              <a:solidFill>
                <a:srgbClr val="C00000"/>
              </a:solidFill>
              <a:latin typeface="Century Gothic"/>
              <a:cs typeface="Century Gothic"/>
            </a:endParaRPr>
          </a:p>
        </p:txBody>
      </p:sp>
      <p:sp>
        <p:nvSpPr>
          <p:cNvPr id="37" name="object 37"/>
          <p:cNvSpPr/>
          <p:nvPr/>
        </p:nvSpPr>
        <p:spPr>
          <a:xfrm>
            <a:off x="0" y="9972002"/>
            <a:ext cx="7560309" cy="720090"/>
          </a:xfrm>
          <a:custGeom>
            <a:avLst/>
            <a:gdLst/>
            <a:ahLst/>
            <a:cxnLst/>
            <a:rect l="l" t="t" r="r" b="b"/>
            <a:pathLst>
              <a:path w="7560309" h="720090">
                <a:moveTo>
                  <a:pt x="0" y="720001"/>
                </a:moveTo>
                <a:lnTo>
                  <a:pt x="7559992" y="720001"/>
                </a:lnTo>
                <a:lnTo>
                  <a:pt x="7559992" y="0"/>
                </a:lnTo>
                <a:lnTo>
                  <a:pt x="0" y="0"/>
                </a:lnTo>
                <a:lnTo>
                  <a:pt x="0" y="720001"/>
                </a:lnTo>
                <a:close/>
              </a:path>
            </a:pathLst>
          </a:custGeom>
          <a:solidFill>
            <a:srgbClr val="1B1464"/>
          </a:solidFill>
        </p:spPr>
        <p:txBody>
          <a:bodyPr wrap="square" lIns="0" tIns="0" rIns="0" bIns="0" rtlCol="0"/>
          <a:lstStyle/>
          <a:p>
            <a:endParaRPr/>
          </a:p>
        </p:txBody>
      </p:sp>
      <p:sp>
        <p:nvSpPr>
          <p:cNvPr id="38" name="object 38"/>
          <p:cNvSpPr txBox="1"/>
          <p:nvPr/>
        </p:nvSpPr>
        <p:spPr>
          <a:xfrm>
            <a:off x="2609138" y="10218728"/>
            <a:ext cx="2344420" cy="200055"/>
          </a:xfrm>
          <a:prstGeom prst="rect">
            <a:avLst/>
          </a:prstGeom>
        </p:spPr>
        <p:txBody>
          <a:bodyPr vert="horz" wrap="square" lIns="0" tIns="0" rIns="0" bIns="0" rtlCol="0">
            <a:spAutoFit/>
          </a:bodyPr>
          <a:lstStyle/>
          <a:p>
            <a:pPr marL="12700">
              <a:lnSpc>
                <a:spcPct val="100000"/>
              </a:lnSpc>
            </a:pPr>
            <a:r>
              <a:rPr lang="en-GB" sz="1300" b="1" spc="10" dirty="0">
                <a:solidFill>
                  <a:srgbClr val="FFFFFF"/>
                </a:solidFill>
                <a:latin typeface="Century Gothic"/>
                <a:cs typeface="Century Gothic"/>
              </a:rPr>
              <a:t>www.murban-eng.com</a:t>
            </a:r>
            <a:endParaRPr sz="1300" dirty="0">
              <a:latin typeface="Century Gothic"/>
              <a:cs typeface="Century Gothic"/>
            </a:endParaRPr>
          </a:p>
        </p:txBody>
      </p:sp>
      <p:pic>
        <p:nvPicPr>
          <p:cNvPr id="41" name="Picture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59450" y="241300"/>
            <a:ext cx="896874" cy="747235"/>
          </a:xfrm>
          <a:prstGeom prst="rect">
            <a:avLst/>
          </a:prstGeom>
        </p:spPr>
      </p:pic>
      <p:pic>
        <p:nvPicPr>
          <p:cNvPr id="44" name="Picture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46478" y="5609030"/>
            <a:ext cx="3110022" cy="2332518"/>
          </a:xfrm>
          <a:prstGeom prst="rect">
            <a:avLst/>
          </a:prstGeom>
        </p:spPr>
      </p:pic>
      <p:pic>
        <p:nvPicPr>
          <p:cNvPr id="1026" name="Picture 2">
            <a:extLst>
              <a:ext uri="{FF2B5EF4-FFF2-40B4-BE49-F238E27FC236}">
                <a16:creationId xmlns:a16="http://schemas.microsoft.com/office/drawing/2014/main" id="{DD761D5B-6C6C-4B88-A9A7-4262C99B20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2353" y="3670301"/>
            <a:ext cx="3103672" cy="22221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ank Floor Scanning - A MFL map of a tank floor showing corrosion">
            <a:extLst>
              <a:ext uri="{FF2B5EF4-FFF2-40B4-BE49-F238E27FC236}">
                <a16:creationId xmlns:a16="http://schemas.microsoft.com/office/drawing/2014/main" id="{84BAC472-2A86-4732-BA5E-3A4B67FB090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04145" y="7623184"/>
            <a:ext cx="3152355" cy="23222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TotalTime>
  <Words>215</Words>
  <Application>Microsoft Office PowerPoint</Application>
  <PresentationFormat>Custom</PresentationFormat>
  <Paragraphs>21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Century Gothic</vt:lpstr>
      <vt:lpstr>Poppins</vt:lpstr>
      <vt:lpstr>Office Theme</vt:lpstr>
      <vt:lpstr>MFL  (Magnetic Flux Leakage)  Advanced tank floor inspection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API 570 PIPING INSPECTION  AND CERTIFICATION</dc:title>
  <dc:creator>Admin</dc:creator>
  <cp:lastModifiedBy>notieno@gmail.com</cp:lastModifiedBy>
  <cp:revision>3</cp:revision>
  <dcterms:created xsi:type="dcterms:W3CDTF">2019-06-12T16:18:16Z</dcterms:created>
  <dcterms:modified xsi:type="dcterms:W3CDTF">2021-03-08T08:46:16Z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2014-11-18T00:00:00Z</vt:filetime>
  </property>
  <property fmtid="{D5CDD505-2E9C-101B-9397-08002B2CF9AE}" pid="3" name="Creator">
    <vt:lpwstr>Adobe InDesign CC 2014 (Windows)</vt:lpwstr>
  </property>
  <property fmtid="{D5CDD505-2E9C-101B-9397-08002B2CF9AE}" pid="4" name="LastSaved">
    <vt:filetime>2019-06-12T00:00:00Z</vt:filetime>
  </property>
</Properties>
</file>